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8" r:id="rId2"/>
    <p:sldId id="285" r:id="rId3"/>
    <p:sldId id="261" r:id="rId4"/>
    <p:sldId id="286" r:id="rId5"/>
    <p:sldId id="287" r:id="rId6"/>
    <p:sldId id="289" r:id="rId7"/>
    <p:sldId id="288" r:id="rId8"/>
    <p:sldId id="269" r:id="rId9"/>
    <p:sldId id="296" r:id="rId10"/>
    <p:sldId id="270" r:id="rId11"/>
    <p:sldId id="297" r:id="rId12"/>
    <p:sldId id="268" r:id="rId13"/>
    <p:sldId id="298" r:id="rId14"/>
    <p:sldId id="271" r:id="rId15"/>
    <p:sldId id="300" r:id="rId16"/>
    <p:sldId id="294" r:id="rId17"/>
    <p:sldId id="299" r:id="rId18"/>
    <p:sldId id="275" r:id="rId19"/>
    <p:sldId id="276" r:id="rId20"/>
    <p:sldId id="277" r:id="rId21"/>
    <p:sldId id="280" r:id="rId22"/>
    <p:sldId id="279" r:id="rId23"/>
    <p:sldId id="278" r:id="rId24"/>
    <p:sldId id="301" r:id="rId25"/>
    <p:sldId id="281" r:id="rId26"/>
    <p:sldId id="282" r:id="rId27"/>
    <p:sldId id="283" r:id="rId28"/>
    <p:sldId id="284" r:id="rId29"/>
    <p:sldId id="29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5B6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34" autoAdjust="0"/>
  </p:normalViewPr>
  <p:slideViewPr>
    <p:cSldViewPr>
      <p:cViewPr varScale="1">
        <p:scale>
          <a:sx n="46" d="100"/>
          <a:sy n="46" d="100"/>
        </p:scale>
        <p:origin x="-103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9" y="16771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F4DD-7D09-4A1C-8DFD-AEDDD45F5262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44F38-793F-457A-80AF-33642AC100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524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44F38-793F-457A-80AF-33642AC1004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A015-3B83-42CA-9348-C0D7E0E006C0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C5F2E07-708B-4B9C-ACB6-5AA0300A274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15D721A-8C8A-4FBC-A7DF-3094CB0B08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2E07-708B-4B9C-ACB6-5AA0300A274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721A-8C8A-4FBC-A7DF-3094CB0B0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2E07-708B-4B9C-ACB6-5AA0300A274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721A-8C8A-4FBC-A7DF-3094CB0B08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2E07-708B-4B9C-ACB6-5AA0300A274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721A-8C8A-4FBC-A7DF-3094CB0B08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C5F2E07-708B-4B9C-ACB6-5AA0300A274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15D721A-8C8A-4FBC-A7DF-3094CB0B08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2E07-708B-4B9C-ACB6-5AA0300A274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721A-8C8A-4FBC-A7DF-3094CB0B08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2E07-708B-4B9C-ACB6-5AA0300A274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721A-8C8A-4FBC-A7DF-3094CB0B08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2E07-708B-4B9C-ACB6-5AA0300A274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721A-8C8A-4FBC-A7DF-3094CB0B08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2E07-708B-4B9C-ACB6-5AA0300A274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721A-8C8A-4FBC-A7DF-3094CB0B08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2E07-708B-4B9C-ACB6-5AA0300A274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721A-8C8A-4FBC-A7DF-3094CB0B08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2E07-708B-4B9C-ACB6-5AA0300A274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721A-8C8A-4FBC-A7DF-3094CB0B08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5F2E07-708B-4B9C-ACB6-5AA0300A274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5D721A-8C8A-4FBC-A7DF-3094CB0B08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ДОБРО ПОЖАЛОВАТЬ 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на первую ступень образования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4" descr="1-090210_115712_489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к\Desktop\с инте\o-NANNY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8114" y="1223630"/>
            <a:ext cx="11268745" cy="563437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 в игре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ЧТО?  КАК? ЧЕМ?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80920" cy="518457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Организация процесса </a:t>
            </a:r>
            <a:r>
              <a:rPr lang="ru-RU" sz="2800" dirty="0" smtClean="0"/>
              <a:t>действия с игрушками</a:t>
            </a:r>
          </a:p>
          <a:p>
            <a:r>
              <a:rPr lang="ru-RU" sz="2800" b="1" dirty="0" smtClean="0"/>
              <a:t>Собственные выдумки</a:t>
            </a:r>
          </a:p>
          <a:p>
            <a:r>
              <a:rPr lang="ru-RU" sz="2800" b="1" dirty="0" smtClean="0"/>
              <a:t>Игры с пальчиками</a:t>
            </a:r>
          </a:p>
          <a:p>
            <a:r>
              <a:rPr lang="ru-RU" sz="2800" b="1" dirty="0" smtClean="0"/>
              <a:t>Совместные действия </a:t>
            </a:r>
            <a:r>
              <a:rPr lang="ru-RU" sz="2800" dirty="0" smtClean="0"/>
              <a:t>(«делай как Я», «делаем вместе»)</a:t>
            </a:r>
          </a:p>
          <a:p>
            <a:r>
              <a:rPr lang="ru-RU" sz="2800" b="1" dirty="0" smtClean="0"/>
              <a:t>Спортивные действия </a:t>
            </a:r>
            <a:r>
              <a:rPr lang="ru-RU" sz="2800" dirty="0" smtClean="0"/>
              <a:t>(скачем на лошадке; ползаем как змея; прыгаем как зайцы, как кенгуру; летаем как птицы, как самолет;  бегаем как лев, как ворона, как медведь)</a:t>
            </a:r>
          </a:p>
          <a:p>
            <a:r>
              <a:rPr lang="ru-RU" sz="2800" b="1" dirty="0" smtClean="0"/>
              <a:t>Русские народные подвижные  игры </a:t>
            </a:r>
            <a:r>
              <a:rPr lang="ru-RU" sz="2800" dirty="0" smtClean="0"/>
              <a:t>: «прятки»,  «ляпы», «догонялки»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3-4 года\Картинки 3-4 года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87076"/>
            <a:ext cx="9144000" cy="557092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 в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ЧТО? КАК? ЧЕМ?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424936" cy="504056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Лепка</a:t>
            </a:r>
            <a:r>
              <a:rPr lang="ru-RU" dirty="0" smtClean="0"/>
              <a:t> (материал:  соленое тесто,  восковой </a:t>
            </a:r>
            <a:r>
              <a:rPr lang="ru-RU" dirty="0" err="1" smtClean="0"/>
              <a:t>пластелин</a:t>
            </a:r>
            <a:r>
              <a:rPr lang="ru-RU" dirty="0" smtClean="0"/>
              <a:t>; приемы: разминание, вытягивание, </a:t>
            </a:r>
            <a:r>
              <a:rPr lang="ru-RU" dirty="0" err="1" smtClean="0"/>
              <a:t>отщипывание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Рисование </a:t>
            </a:r>
            <a:r>
              <a:rPr lang="ru-RU" dirty="0" smtClean="0"/>
              <a:t>(материал: акварельные краски; приемы: пальчиками, ладошками, кисточкой, губкой)</a:t>
            </a:r>
          </a:p>
          <a:p>
            <a:r>
              <a:rPr lang="ru-RU" b="1" dirty="0" smtClean="0"/>
              <a:t>Аппликация </a:t>
            </a:r>
            <a:r>
              <a:rPr lang="ru-RU" dirty="0" smtClean="0"/>
              <a:t>(наклеивание геометрических фигур в образах: колобок –круг, катится по </a:t>
            </a:r>
            <a:r>
              <a:rPr lang="ru-RU" dirty="0" err="1" smtClean="0"/>
              <a:t>дороге-длинный</a:t>
            </a:r>
            <a:r>
              <a:rPr lang="ru-RU" dirty="0" smtClean="0"/>
              <a:t> прямоугольник и т.д.)</a:t>
            </a:r>
          </a:p>
          <a:p>
            <a:r>
              <a:rPr lang="ru-RU" b="1" dirty="0" smtClean="0"/>
              <a:t>Конструирование </a:t>
            </a:r>
            <a:r>
              <a:rPr lang="ru-RU" dirty="0" smtClean="0"/>
              <a:t>(возведение несложных поделок по образцу взрослого и замыслу ребенка)</a:t>
            </a:r>
          </a:p>
          <a:p>
            <a:r>
              <a:rPr lang="ru-RU" b="1" dirty="0" smtClean="0"/>
              <a:t>Самообслуживание </a:t>
            </a:r>
            <a:r>
              <a:rPr lang="ru-RU" dirty="0" smtClean="0"/>
              <a:t>(умываюсь, одеваюсь, купаюсь, причесываюсь, чищу нос, прибираю игрушки, помогаю маме и т.д.)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 через художественную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литературу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G:\3-4 года\Картинки 3-4 года\Zastavka_kn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ЧТО?  КАК ? КОГДА?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80920" cy="5112568"/>
          </a:xfrm>
        </p:spPr>
        <p:txBody>
          <a:bodyPr/>
          <a:lstStyle/>
          <a:p>
            <a:r>
              <a:rPr lang="ru-RU" sz="2800" b="1" dirty="0" smtClean="0"/>
              <a:t>Читать</a:t>
            </a:r>
            <a:r>
              <a:rPr lang="ru-RU" sz="2800" dirty="0" smtClean="0"/>
              <a:t> русский фольклор, фольклор народов мира,  произведения поэтов и писателей России</a:t>
            </a:r>
          </a:p>
          <a:p>
            <a:r>
              <a:rPr lang="ru-RU" sz="2800" b="1" dirty="0" smtClean="0"/>
              <a:t>Обсуждать</a:t>
            </a:r>
            <a:r>
              <a:rPr lang="ru-RU" sz="2800" dirty="0" smtClean="0"/>
              <a:t> прочитанное с ребенком.</a:t>
            </a:r>
          </a:p>
          <a:p>
            <a:r>
              <a:rPr lang="ru-RU" sz="2800" b="1" dirty="0" smtClean="0"/>
              <a:t>Задавать</a:t>
            </a:r>
            <a:r>
              <a:rPr lang="ru-RU" sz="2800" dirty="0" smtClean="0"/>
              <a:t> вопросы по содержанию</a:t>
            </a:r>
          </a:p>
          <a:p>
            <a:r>
              <a:rPr lang="ru-RU" sz="2800" b="1" dirty="0" smtClean="0"/>
              <a:t>Узнавать,  </a:t>
            </a:r>
            <a:r>
              <a:rPr lang="ru-RU" sz="2800" dirty="0" smtClean="0"/>
              <a:t>что понравилось, что огорчило</a:t>
            </a:r>
          </a:p>
          <a:p>
            <a:r>
              <a:rPr lang="ru-RU" sz="2800" b="1" dirty="0" smtClean="0"/>
              <a:t>Провоцировать</a:t>
            </a:r>
            <a:r>
              <a:rPr lang="ru-RU" sz="2800" dirty="0" smtClean="0"/>
              <a:t> на самостоятельные высказывания-рассуждения</a:t>
            </a:r>
          </a:p>
          <a:p>
            <a:r>
              <a:rPr lang="ru-RU" sz="2800" b="1" dirty="0" smtClean="0"/>
              <a:t>Учить</a:t>
            </a:r>
            <a:r>
              <a:rPr lang="ru-RU" sz="2800" dirty="0" smtClean="0"/>
              <a:t> сочувствию, сопереживанию, эмоциональному реагированию на различные ситуации</a:t>
            </a:r>
          </a:p>
          <a:p>
            <a:endParaRPr lang="ru-RU" sz="3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3-4 года\Картинки 3-4 года\12313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662025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 в движении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ЧТО? КАК? ЧЕМ?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ru-RU" b="1" dirty="0" smtClean="0"/>
              <a:t>Обогащение представлений о мире:</a:t>
            </a:r>
          </a:p>
          <a:p>
            <a:pPr>
              <a:buNone/>
            </a:pPr>
            <a:r>
              <a:rPr lang="ru-RU" dirty="0" smtClean="0"/>
              <a:t>    явления природы, животный мир, растительный мир,</a:t>
            </a:r>
          </a:p>
          <a:p>
            <a:pPr>
              <a:buNone/>
            </a:pPr>
            <a:r>
              <a:rPr lang="ru-RU" dirty="0" smtClean="0"/>
              <a:t>    трудовые действия</a:t>
            </a:r>
          </a:p>
          <a:p>
            <a:r>
              <a:rPr lang="ru-RU" b="1" dirty="0" smtClean="0"/>
              <a:t>Подкрепление увиденного 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Были в зоопарке. Рассмотрели и обсудили картинки. Нарисовали увиденных животных. Изобразили действия животных</a:t>
            </a:r>
          </a:p>
          <a:p>
            <a:r>
              <a:rPr lang="ru-RU" b="1" dirty="0" smtClean="0"/>
              <a:t>Уменьшение опеки для поддержания самостоятельности:</a:t>
            </a:r>
          </a:p>
          <a:p>
            <a:r>
              <a:rPr lang="ru-RU" dirty="0" smtClean="0"/>
              <a:t>-придумывание ситуаций для проявления ребенком своих способностей, ответственности;</a:t>
            </a:r>
          </a:p>
          <a:p>
            <a:r>
              <a:rPr lang="ru-RU" dirty="0" smtClean="0"/>
              <a:t>-удовлетворение желаний ребенка двигаться (велосипед, самокат, санки, лыжи, турники, лесенки, мячи и т.д.)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G:\3-4 года\Картинки 3-4 года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7" cy="6858000"/>
          </a:xfrm>
          <a:prstGeom prst="rect">
            <a:avLst/>
          </a:prstGeom>
          <a:noFill/>
        </p:spPr>
      </p:pic>
      <p:pic>
        <p:nvPicPr>
          <p:cNvPr id="15363" name="Picture 3" descr="G:\3-4 года\Картинки 3-4 года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 речи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G:\3-4 года\Картинки 3-4 года\8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427984" cy="6667500"/>
          </a:xfrm>
          <a:prstGeom prst="rect">
            <a:avLst/>
          </a:prstGeom>
          <a:noFill/>
        </p:spPr>
      </p:pic>
      <p:pic>
        <p:nvPicPr>
          <p:cNvPr id="16387" name="Picture 3" descr="G:\3-4 года\Картинки 3-4 года\9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644007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 речи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3-4 года\Картинки 3-4 года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3688" y="3429000"/>
            <a:ext cx="6696744" cy="21602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ОСОБЕННОСТИ РЕЧЕВОГО РАЗВИТИЯ ДЕТЕЙ 3-4 ЛЕТ.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УСЛОВИЯ СОВЕРШЕНСТВОВАНИЯ РЕЧИ 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0"/>
            <a:ext cx="3312368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G:\3-4 года\Картинки 3-4 года\1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</p:spPr>
      </p:pic>
      <p:pic>
        <p:nvPicPr>
          <p:cNvPr id="17411" name="Picture 3" descr="G:\3-4 года\Картинки 3-4 года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8024" cy="710140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4788024" cy="8367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 речи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G:\3-4 года\Картинки 3-4 года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G:\3-4 года\Картинки 3-4 года\88000092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239512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" y="0"/>
            <a:ext cx="1979711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64289" y="0"/>
            <a:ext cx="1979711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G:\3-4 года\Картинки 3-4 года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9144000" cy="6827145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Языковой портрет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sz="3600" b="1" dirty="0" smtClean="0"/>
              <a:t>Я Хочу.   Я могу.   Я  большой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1.Интенсивное развитие речи «Не по дням, а по часам». Словарь </a:t>
            </a:r>
            <a:r>
              <a:rPr lang="ru-RU" dirty="0" smtClean="0"/>
              <a:t>2000 слов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 smtClean="0"/>
              <a:t>.Сравнивает </a:t>
            </a:r>
            <a:r>
              <a:rPr lang="ru-RU" dirty="0" smtClean="0"/>
              <a:t>предметы по цвету, форме, размеру, </a:t>
            </a:r>
            <a:r>
              <a:rPr lang="ru-RU" dirty="0" smtClean="0"/>
              <a:t>количеству. Классифицирует предметы по группам (овощи, фрукты, мебель, посуда </a:t>
            </a:r>
            <a:r>
              <a:rPr lang="ru-RU" smtClean="0"/>
              <a:t>и т.д.)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 smtClean="0"/>
              <a:t>.Пытается </a:t>
            </a:r>
            <a:r>
              <a:rPr lang="ru-RU" dirty="0" smtClean="0"/>
              <a:t>рассуждать</a:t>
            </a:r>
          </a:p>
          <a:p>
            <a:r>
              <a:rPr lang="ru-RU" dirty="0" smtClean="0"/>
              <a:t>4</a:t>
            </a:r>
            <a:r>
              <a:rPr lang="ru-RU" dirty="0" smtClean="0"/>
              <a:t>.Задаёт </a:t>
            </a:r>
            <a:r>
              <a:rPr lang="ru-RU" dirty="0" smtClean="0"/>
              <a:t>вопросы</a:t>
            </a:r>
          </a:p>
          <a:p>
            <a:r>
              <a:rPr lang="ru-RU" dirty="0" smtClean="0"/>
              <a:t>5</a:t>
            </a:r>
            <a:r>
              <a:rPr lang="ru-RU" dirty="0" smtClean="0"/>
              <a:t>.Комментирует </a:t>
            </a:r>
            <a:r>
              <a:rPr lang="ru-RU" dirty="0" smtClean="0"/>
              <a:t>свои действия</a:t>
            </a:r>
          </a:p>
          <a:p>
            <a:r>
              <a:rPr lang="ru-RU" dirty="0" smtClean="0"/>
              <a:t>6</a:t>
            </a:r>
            <a:r>
              <a:rPr lang="ru-RU" dirty="0" smtClean="0"/>
              <a:t>.Вступает </a:t>
            </a:r>
            <a:r>
              <a:rPr lang="ru-RU" dirty="0" smtClean="0"/>
              <a:t>в контакт со сверстниками и взрослыми</a:t>
            </a:r>
          </a:p>
          <a:p>
            <a:r>
              <a:rPr lang="ru-RU" dirty="0" smtClean="0"/>
              <a:t>7</a:t>
            </a:r>
            <a:r>
              <a:rPr lang="ru-RU" dirty="0" smtClean="0"/>
              <a:t>.Обращается </a:t>
            </a:r>
            <a:r>
              <a:rPr lang="ru-RU" dirty="0" smtClean="0"/>
              <a:t>и выполняет просьбы</a:t>
            </a:r>
          </a:p>
          <a:p>
            <a:r>
              <a:rPr lang="ru-RU" dirty="0" smtClean="0"/>
              <a:t>8</a:t>
            </a:r>
            <a:r>
              <a:rPr lang="ru-RU" dirty="0" smtClean="0"/>
              <a:t>.Использует  </a:t>
            </a:r>
            <a:r>
              <a:rPr lang="ru-RU" dirty="0" smtClean="0"/>
              <a:t>все части речи, простые предложения, распространяет по вопросам.</a:t>
            </a:r>
          </a:p>
          <a:p>
            <a:r>
              <a:rPr lang="ru-RU" dirty="0" smtClean="0"/>
              <a:t>9</a:t>
            </a:r>
            <a:r>
              <a:rPr lang="ru-RU" dirty="0" smtClean="0"/>
              <a:t>. </a:t>
            </a:r>
            <a:r>
              <a:rPr lang="ru-RU" dirty="0" smtClean="0"/>
              <a:t>Допускается </a:t>
            </a:r>
            <a:r>
              <a:rPr lang="ru-RU" dirty="0" smtClean="0"/>
              <a:t>смягчение твёрдых согласных, неправильное произношение звуков Ш, Ж; отсутствие Л,Р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G:\3-4 года\Картинки 3-4 года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Любите своих детей, помогайте им. Это самое ценное что у Вас есть!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" y="1484784"/>
            <a:ext cx="1619671" cy="5373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24330" y="1500748"/>
            <a:ext cx="1619671" cy="5373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11540" y="6021288"/>
            <a:ext cx="9144000" cy="8526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6228184" cy="5486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ОБРАЗОВАТЕЛЬНАЯ ПРОГРАММА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0" y="5805264"/>
            <a:ext cx="9144000" cy="1052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для дошкольников младшего и среднего возраста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Кузьминых Елена Леонидовна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1364987632_default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8712968" cy="439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483768" y="548680"/>
            <a:ext cx="6660232" cy="652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«Калейдоскоп звуков»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2372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467544" y="1340768"/>
            <a:ext cx="2699792" cy="1800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Учимся слушать и говорить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40152" y="2348880"/>
            <a:ext cx="3203848" cy="21602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Учимся двигаться и чувствовать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                    Образовательная программа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</a:t>
            </a:r>
            <a:r>
              <a:rPr lang="ru-RU" sz="53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5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53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5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5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5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5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r>
              <a:rPr lang="ru-RU" sz="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5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53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53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>         </a:t>
            </a:r>
            <a:r>
              <a:rPr lang="ru-RU" sz="3100" dirty="0" smtClean="0">
                <a:solidFill>
                  <a:schemeClr val="tx1"/>
                </a:solidFill>
              </a:rPr>
              <a:t>для  дошкольников старшего  возраста</a:t>
            </a: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пк\Desktop\Пластелин человечки\Два человека Вопр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4788024" cy="3789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5" name="Picture 2" descr="C:\Users\пк\Desktop\Пластелин человечки\Два человека Вопр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0912" y="1988840"/>
            <a:ext cx="4788024" cy="378904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733256"/>
            <a:ext cx="9144000" cy="10976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автор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9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Кузьминых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Елена Леонидовна</a:t>
            </a: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75856" y="332656"/>
            <a:ext cx="5868144" cy="15567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РОДИТЕЛЬСКИЙ КЛУБ </a:t>
            </a:r>
            <a:b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«ВЗРОСЛЫЙ</a:t>
            </a:r>
            <a:r>
              <a:rPr lang="ru-RU" sz="4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САД</a:t>
            </a:r>
            <a:r>
              <a:rPr lang="ru-RU" sz="4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»</a:t>
            </a:r>
            <a:r>
              <a:rPr lang="ru-RU" sz="44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400" b="1" spc="50" dirty="0">
              <a:ln w="11430">
                <a:solidFill>
                  <a:srgbClr val="FF000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0" y="6093296"/>
            <a:ext cx="9144000" cy="764704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      для заинтересованных родителей</a:t>
            </a:r>
            <a:endParaRPr lang="ru-RU" b="1" dirty="0"/>
          </a:p>
        </p:txBody>
      </p:sp>
      <p:pic>
        <p:nvPicPr>
          <p:cNvPr id="2051" name="Picture 3" descr="C:\Users\пк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628801"/>
            <a:ext cx="7344816" cy="4464496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03848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129539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ДОБРО ПОЖАЛОВАТЬ 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на первую ступень образования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4" descr="1-090210_115712_489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3-4 года\Картинки 3-4 год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-108520" y="1219200"/>
          <a:ext cx="9252520" cy="5756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/>
                <a:gridCol w="3131840"/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Показатели речевого развития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Время появления </a:t>
                      </a:r>
                    </a:p>
                    <a:p>
                      <a:pPr algn="ctr"/>
                      <a:r>
                        <a:rPr lang="ru-RU" sz="2400" dirty="0" smtClean="0"/>
                        <a:t>в норме</a:t>
                      </a:r>
                      <a:endParaRPr lang="ru-RU" sz="2400" dirty="0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Выражает словами потребности и эмоции, передаёт свои чувства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 3-м годам</a:t>
                      </a:r>
                      <a:endParaRPr lang="ru-RU" sz="2000" dirty="0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Словарь составляет 1000-2000 слов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3-4 года</a:t>
                      </a:r>
                      <a:endParaRPr lang="ru-RU" sz="2000" dirty="0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Поддерживает диалог с родителями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 3-м годам</a:t>
                      </a:r>
                      <a:endParaRPr lang="ru-RU" sz="2000" dirty="0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r>
                        <a:rPr lang="ru-RU" sz="2000" smtClean="0"/>
                        <a:t>Появляется</a:t>
                      </a:r>
                      <a:r>
                        <a:rPr lang="ru-RU" sz="2000" baseline="0" smtClean="0"/>
                        <a:t> словотворчество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</a:t>
                      </a:r>
                      <a:r>
                        <a:rPr lang="ru-RU" sz="2000" baseline="0" dirty="0" smtClean="0"/>
                        <a:t> 3-х лет</a:t>
                      </a:r>
                      <a:endParaRPr lang="ru-RU" sz="2000" dirty="0" smtClean="0"/>
                    </a:p>
                    <a:p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Описывает предметы вне поля зрения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 3,5 годам</a:t>
                      </a:r>
                      <a:endParaRPr lang="ru-RU" sz="2000" dirty="0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Правильно употребляет местоимения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 3-м годам</a:t>
                      </a:r>
                      <a:endParaRPr lang="ru-RU" sz="2000" dirty="0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Замечает неправильное звукопроизношение в своей</a:t>
                      </a:r>
                      <a:r>
                        <a:rPr lang="ru-RU" sz="2000" baseline="0" dirty="0" smtClean="0"/>
                        <a:t> речи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</a:t>
                      </a:r>
                      <a:r>
                        <a:rPr lang="ru-RU" sz="2000" baseline="0" dirty="0" smtClean="0"/>
                        <a:t> 4 годам</a:t>
                      </a:r>
                      <a:r>
                        <a:rPr lang="ru-RU" sz="2000" dirty="0" smtClean="0"/>
                        <a:t>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Нормативные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показатели речевого развития детей от 3 до 4 лет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0" y="2"/>
          <a:ext cx="9144000" cy="7736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2160"/>
                <a:gridCol w="3131840"/>
              </a:tblGrid>
              <a:tr h="9972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Показатели речевого развития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Время появления </a:t>
                      </a:r>
                    </a:p>
                    <a:p>
                      <a:pPr algn="ctr"/>
                      <a:r>
                        <a:rPr lang="ru-RU" sz="2400" dirty="0" smtClean="0"/>
                        <a:t>в норме</a:t>
                      </a:r>
                      <a:endParaRPr lang="ru-RU" sz="2400" dirty="0"/>
                    </a:p>
                  </a:txBody>
                  <a:tcPr/>
                </a:tc>
              </a:tr>
              <a:tr h="85412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Употребляет в активной речи слова-названия частей предметов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3 года 6 месяцев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/>
                </a:tc>
              </a:tr>
              <a:tr h="854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Пользуется уменьшительно-ласкательными суффиксами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</a:t>
                      </a:r>
                      <a:r>
                        <a:rPr lang="ru-RU" sz="2000" baseline="0" dirty="0" smtClean="0"/>
                        <a:t> 3-х лет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854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Использует в речи приставочные глаголы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3 года  1 месяц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854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Различает слова отличающиеся одной фонемой (типа жук - лук)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</a:t>
                      </a:r>
                      <a:r>
                        <a:rPr lang="ru-RU" sz="2000" baseline="0" dirty="0" smtClean="0"/>
                        <a:t> 4 годам</a:t>
                      </a:r>
                      <a:r>
                        <a:rPr lang="ru-RU" sz="20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</a:txBody>
                  <a:tcPr/>
                </a:tc>
              </a:tr>
              <a:tr h="85412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Произносит губные звуки, губно-зубные, </a:t>
                      </a:r>
                      <a:r>
                        <a:rPr lang="ru-RU" sz="2000" dirty="0" err="1" smtClean="0"/>
                        <a:t>перенеязычные</a:t>
                      </a:r>
                      <a:r>
                        <a:rPr lang="ru-RU" sz="2000" dirty="0" smtClean="0"/>
                        <a:t>, заднеязычные, свистящие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</a:t>
                      </a:r>
                      <a:r>
                        <a:rPr lang="ru-RU" sz="2000" baseline="0" dirty="0" smtClean="0"/>
                        <a:t> 4 годам</a:t>
                      </a:r>
                      <a:r>
                        <a:rPr lang="ru-RU" sz="2000" dirty="0" smtClean="0"/>
                        <a:t> </a:t>
                      </a:r>
                    </a:p>
                  </a:txBody>
                  <a:tcPr/>
                </a:tc>
              </a:tr>
              <a:tr h="854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Побуждает взрослых играть с ними в сказки, распределяет роли, изображает голос различных героев</a:t>
                      </a:r>
                      <a:r>
                        <a:rPr lang="ru-RU" sz="2000" baseline="0" dirty="0" smtClean="0"/>
                        <a:t> сказки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</a:t>
                      </a:r>
                      <a:r>
                        <a:rPr lang="ru-RU" sz="2000" baseline="0" dirty="0" smtClean="0"/>
                        <a:t> 4 годам</a:t>
                      </a:r>
                      <a:r>
                        <a:rPr lang="ru-RU" sz="2000" dirty="0" smtClean="0"/>
                        <a:t>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854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Может пересказать знакомую</a:t>
                      </a:r>
                      <a:r>
                        <a:rPr lang="ru-RU" sz="2000" baseline="0" dirty="0" smtClean="0"/>
                        <a:t> сказку близко к тексту 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</a:t>
                      </a:r>
                      <a:r>
                        <a:rPr lang="ru-RU" sz="2000" baseline="0" dirty="0" smtClean="0"/>
                        <a:t> 4 годам</a:t>
                      </a:r>
                      <a:r>
                        <a:rPr lang="ru-RU" sz="2000" dirty="0" smtClean="0"/>
                        <a:t>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35496" y="1219200"/>
          <a:ext cx="9108504" cy="65417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76664"/>
                <a:gridCol w="3131840"/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Показатели речевого развития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Причины</a:t>
                      </a:r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Кризис 3-х летнего возраста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Психологическое созревание</a:t>
                      </a:r>
                      <a:endParaRPr lang="ru-RU" sz="2000" dirty="0"/>
                    </a:p>
                  </a:txBody>
                  <a:tcPr/>
                </a:tc>
              </a:tr>
              <a:tr h="9441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Речь невнятная и</a:t>
                      </a:r>
                      <a:r>
                        <a:rPr lang="ru-RU" sz="2000" baseline="0" dirty="0" smtClean="0"/>
                        <a:t> непонятная, неточное произношение слов 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Недостаточное овладение речевым аппаратом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/>
                        <a:t> Не п</a:t>
                      </a:r>
                      <a:r>
                        <a:rPr lang="ru-RU" sz="2000" dirty="0" smtClean="0"/>
                        <a:t>роизносит звуки Ш, Ж, Щ, Ч, Л, Р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Недостаточная развитость мышц ротовой полости.,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Пропускает</a:t>
                      </a:r>
                      <a:r>
                        <a:rPr lang="ru-RU" sz="2000" baseline="0" dirty="0" smtClean="0"/>
                        <a:t> или заменяет </a:t>
                      </a:r>
                      <a:r>
                        <a:rPr lang="ru-RU" sz="2000" baseline="0" dirty="0" err="1" smtClean="0"/>
                        <a:t>С-Сь</a:t>
                      </a:r>
                      <a:r>
                        <a:rPr lang="ru-RU" sz="2000" baseline="0" dirty="0" smtClean="0"/>
                        <a:t>, </a:t>
                      </a:r>
                      <a:r>
                        <a:rPr lang="ru-RU" sz="2000" baseline="0" dirty="0" err="1" smtClean="0"/>
                        <a:t>Фь</a:t>
                      </a:r>
                      <a:r>
                        <a:rPr lang="ru-RU" sz="2000" baseline="0" dirty="0" smtClean="0"/>
                        <a:t>; З-В; </a:t>
                      </a:r>
                      <a:r>
                        <a:rPr lang="ru-RU" sz="2000" baseline="0" dirty="0" err="1" smtClean="0"/>
                        <a:t>Ц-Ть</a:t>
                      </a:r>
                      <a:r>
                        <a:rPr lang="ru-RU" sz="2000" baseline="0" dirty="0" smtClean="0"/>
                        <a:t>; </a:t>
                      </a:r>
                      <a:r>
                        <a:rPr lang="ru-RU" sz="2000" baseline="0" dirty="0" err="1" smtClean="0"/>
                        <a:t>Ш-Сь</a:t>
                      </a:r>
                      <a:r>
                        <a:rPr lang="ru-RU" sz="2000" baseline="0" dirty="0" smtClean="0"/>
                        <a:t>;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/>
                        <a:t>Недостаточная </a:t>
                      </a:r>
                      <a:r>
                        <a:rPr lang="ru-RU" sz="2000" baseline="0" dirty="0" err="1" smtClean="0"/>
                        <a:t>сформированность</a:t>
                      </a:r>
                      <a:r>
                        <a:rPr lang="ru-RU" sz="2000" baseline="0" dirty="0" smtClean="0"/>
                        <a:t> фонематического слуха</a:t>
                      </a:r>
                      <a:endParaRPr lang="ru-RU" sz="2000" dirty="0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Пропуски слогов, при стечении согласных один звук, вставка лишних звуков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Нарушение ритмической организации речи</a:t>
                      </a:r>
                      <a:endParaRPr lang="ru-RU" sz="2000" dirty="0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Испытывает трудности в употреблении предлогов из-за, между, около, из-под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Недостаточная </a:t>
                      </a:r>
                      <a:r>
                        <a:rPr lang="ru-RU" sz="2000" dirty="0" err="1" smtClean="0"/>
                        <a:t>координированность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Есть все части речи,</a:t>
                      </a:r>
                      <a:r>
                        <a:rPr lang="ru-RU" sz="2000" baseline="0" dirty="0" smtClean="0"/>
                        <a:t> кроме  числительных, причастий и деепричастий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Постепенность в овладении  лексикой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Особенности </a:t>
            </a:r>
            <a:r>
              <a:rPr lang="ru-RU" sz="4400" dirty="0" smtClean="0"/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400" dirty="0" smtClean="0"/>
              <a:t>речевого развития детей от 3 до 4 лет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3-4 года\Картинки 3-4 год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55850" cy="630932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Последовательность появления звуков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речи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3-4 года\Картинки 3-4 года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0918"/>
            <a:ext cx="9144000" cy="5567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 в общении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ЧТО? КАК? ЧЕМ?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568952" cy="5733256"/>
          </a:xfrm>
        </p:spPr>
        <p:txBody>
          <a:bodyPr/>
          <a:lstStyle/>
          <a:p>
            <a:r>
              <a:rPr lang="ru-RU" b="1" dirty="0" smtClean="0"/>
              <a:t>Удовлетворение потребности в общении </a:t>
            </a:r>
            <a:r>
              <a:rPr lang="ru-RU" dirty="0" smtClean="0"/>
              <a:t>со взрослыми и сверстниками  (место: прогулка, дни рождения, совместные игры, экскурсии в парк, театр, цирк, зоопарк, кафе, магазин и т.д.)</a:t>
            </a:r>
          </a:p>
          <a:p>
            <a:r>
              <a:rPr lang="ru-RU" b="1" dirty="0" smtClean="0"/>
              <a:t>Время для беседы </a:t>
            </a:r>
            <a:r>
              <a:rPr lang="ru-RU" dirty="0" smtClean="0"/>
              <a:t>(форма: диалог, рассказ об увиденном, покупке, концерте, представлении, об игре и игрушках, о поведении, о человеке и т.д.)</a:t>
            </a:r>
          </a:p>
          <a:p>
            <a:r>
              <a:rPr lang="ru-RU" b="1" dirty="0" smtClean="0"/>
              <a:t>Чтение художественной литературы </a:t>
            </a:r>
            <a:r>
              <a:rPr lang="ru-RU" dirty="0" smtClean="0"/>
              <a:t>, обсуждение прочитанного , рассматривание картинок (стихи , сказки, обязательно русские народные, т.к. скрытый философский смысл)</a:t>
            </a:r>
          </a:p>
          <a:p>
            <a:r>
              <a:rPr lang="ru-RU" b="1" dirty="0" smtClean="0"/>
              <a:t>Совместное времяпровождение</a:t>
            </a:r>
            <a:r>
              <a:rPr lang="ru-RU" dirty="0" smtClean="0"/>
              <a:t>( в гости, в поход, на экскурсию,  в  театр, в клуб, на концерт,  в бассейн)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476</TotalTime>
  <Words>887</Words>
  <Application>Microsoft Office PowerPoint</Application>
  <PresentationFormat>Экран (4:3)</PresentationFormat>
  <Paragraphs>127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Начальная</vt:lpstr>
      <vt:lpstr>ДОБРО ПОЖАЛОВАТЬ  на первую ступень образования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              ЧТО? КАК? ЧЕМ?</vt:lpstr>
      <vt:lpstr>Слайд 10</vt:lpstr>
      <vt:lpstr>                   ЧТО?  КАК? ЧЕМ?</vt:lpstr>
      <vt:lpstr>Слайд 12</vt:lpstr>
      <vt:lpstr>                       ЧТО? КАК? ЧЕМ?</vt:lpstr>
      <vt:lpstr>Слайд 14</vt:lpstr>
      <vt:lpstr>                          ЧТО?  КАК ? КОГДА?</vt:lpstr>
      <vt:lpstr>Слайд 16</vt:lpstr>
      <vt:lpstr>                                             ЧТО? КАК? ЧЕМ?</vt:lpstr>
      <vt:lpstr>Слайд 18</vt:lpstr>
      <vt:lpstr>Слайд 19</vt:lpstr>
      <vt:lpstr>Слайд 20</vt:lpstr>
      <vt:lpstr>Слайд 21</vt:lpstr>
      <vt:lpstr>Слайд 22</vt:lpstr>
      <vt:lpstr>Слайд 23</vt:lpstr>
      <vt:lpstr>              Я Хочу.   Я могу.   Я  большой</vt:lpstr>
      <vt:lpstr>Слайд 25</vt:lpstr>
      <vt:lpstr>ОБРАЗОВАТЕЛЬНАЯ ПРОГРАММА</vt:lpstr>
      <vt:lpstr>                       Образовательная программа              «Калейдоскоп мыслей»          для  дошкольников старшего  возраста</vt:lpstr>
      <vt:lpstr> РОДИТЕЛЬСКИЙ КЛУБ  «ВЗРОСЛЫЙ САД» </vt:lpstr>
      <vt:lpstr>ДОБРО ПОЖАЛОВАТЬ  на первую ступень образования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49</cp:revision>
  <dcterms:created xsi:type="dcterms:W3CDTF">2016-04-01T15:15:20Z</dcterms:created>
  <dcterms:modified xsi:type="dcterms:W3CDTF">2016-05-13T09:17:33Z</dcterms:modified>
</cp:coreProperties>
</file>